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7" r:id="rId6"/>
    <p:sldId id="269" r:id="rId7"/>
    <p:sldId id="314" r:id="rId8"/>
    <p:sldId id="305" r:id="rId9"/>
    <p:sldId id="306" r:id="rId10"/>
    <p:sldId id="316" r:id="rId11"/>
    <p:sldId id="288" r:id="rId12"/>
    <p:sldId id="263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indent="0" algn="l" defTabSz="914400" rtl="0" eaLnBrk="1" fontAlgn="base" hangingPunct="1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anose="020F0502020204030204" pitchFamily="34" charset="0"/>
        <a:ea typeface="宋体" panose="02010600030101010101" pitchFamily="2" charset="-122"/>
      </a:defRPr>
    </a:lvl1pPr>
    <a:lvl2pPr marL="457200" indent="0" algn="l" defTabSz="914400" rtl="0" eaLnBrk="1" fontAlgn="base" hangingPunct="1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anose="020F0502020204030204" pitchFamily="34" charset="0"/>
        <a:ea typeface="宋体" panose="02010600030101010101" pitchFamily="2" charset="-122"/>
      </a:defRPr>
    </a:lvl2pPr>
    <a:lvl3pPr marL="914400" indent="0" algn="l" defTabSz="914400" rtl="0" eaLnBrk="1" fontAlgn="base" hangingPunct="1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anose="020F0502020204030204" pitchFamily="34" charset="0"/>
        <a:ea typeface="宋体" panose="02010600030101010101" pitchFamily="2" charset="-122"/>
      </a:defRPr>
    </a:lvl3pPr>
    <a:lvl4pPr marL="1371600" indent="0" algn="l" defTabSz="914400" rtl="0" eaLnBrk="1" fontAlgn="base" hangingPunct="1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anose="020F0502020204030204" pitchFamily="34" charset="0"/>
        <a:ea typeface="宋体" panose="02010600030101010101" pitchFamily="2" charset="-122"/>
      </a:defRPr>
    </a:lvl4pPr>
    <a:lvl5pPr marL="1828800" indent="0" algn="l" defTabSz="914400" rtl="0" eaLnBrk="1" fontAlgn="base" hangingPunct="1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Calibri" panose="020F0502020204030204" pitchFamily="34" charset="0"/>
        <a:ea typeface="宋体" panose="02010600030101010101" pitchFamily="2" charset="-122"/>
      </a:defRPr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17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2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zh-CN"/>
            </a:defPPr>
            <a:lvl1pPr mar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/>
            <a:endParaRPr lang="zh-CN" altLang="en-US" sz="1200"/>
          </a:p>
        </p:txBody>
      </p:sp>
      <p:sp>
        <p:nvSpPr>
          <p:cNvPr id="3075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F4F00D24-A37C-41FB-9090-011A5154336A}" type="datetime1">
              <a:rPr lang="zh-CN" altLang="en-US" sz="1200"/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 defTabSz="914400" rtl="0" eaLnBrk="1" fontAlgn="base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lvl="0"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3078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rtlCol="0" anchor="b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endParaRPr lang="zh-CN" altLang="en-US" sz="1200"/>
          </a:p>
        </p:txBody>
      </p:sp>
      <p:sp>
        <p:nvSpPr>
          <p:cNvPr id="3079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 anchor="b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4857709-2EA4-4F9F-9477-003F3D5BB7AF}" type="slidenum">
              <a:rPr lang="zh-CN" altLang="en-US" sz="1200"/>
            </a:fld>
            <a:endParaRPr lang="zh-CN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1</a:t>
            </a:r>
            <a:endParaRPr lang="zh-CN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2</a:t>
            </a:r>
            <a:endParaRPr lang="zh-CN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4</a:t>
            </a:r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6</a:t>
            </a:r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21</a:t>
            </a:r>
            <a:endParaRPr lang="zh-CN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lvl="0" indent="0" algn="r"/>
            <a:r>
              <a:rPr lang="en-US" altLang="zh-CN" sz="1200"/>
              <a:t>27</a:t>
            </a:r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fld id="{7F7E6161-F1E5-425B-A00B-0ECEE85BA9F5}" type="datetime1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fld id="{7FC99E9A-26EF-41D0-8FC6-71FB6EAE922A}" type="slidenum">
              <a:rPr lang="zh-CN" altLang="en-US" sz="1200">
                <a:solidFill>
                  <a:srgbClr val="898989"/>
                </a:solidFill>
              </a:rPr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ctr" anchorCtr="0">
            <a:noAutofit/>
          </a:bodyPr>
          <a:lstStyle>
            <a:lvl1pPr mar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4400" b="0" i="0" u="none" kern="1200" baseline="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  <a:cs typeface="+mj-cs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0"/>
            <a:r>
              <a:rPr lang="zh-CN" altLang="en-US"/>
              <a:t>第二级</a:t>
            </a:r>
            <a:endParaRPr lang="zh-CN" altLang="en-US"/>
          </a:p>
          <a:p>
            <a:pPr lvl="0"/>
            <a:r>
              <a:rPr lang="zh-CN" altLang="en-US"/>
              <a:t>第三级</a:t>
            </a:r>
            <a:endParaRPr lang="zh-CN" altLang="en-US"/>
          </a:p>
          <a:p>
            <a:pPr lvl="0"/>
            <a:r>
              <a:rPr lang="zh-CN" altLang="en-US"/>
              <a:t>第四级</a:t>
            </a:r>
            <a:endParaRPr lang="zh-CN" altLang="en-US"/>
          </a:p>
          <a:p>
            <a:pPr lvl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/>
            <a:r>
              <a:rPr lang="en-US" altLang="zh-CN" sz="1200">
                <a:solidFill>
                  <a:srgbClr val="898989"/>
                </a:solidFill>
              </a:rPr>
              <a:t>2022/8/29</a:t>
            </a: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ctr"/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rtlCol="0" anchor="ctr" anchorCtr="0">
            <a:noAutofit/>
          </a:bodyPr>
          <a:lstStyle>
            <a:defPPr>
              <a:defRPr lang="zh-CN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200" b="0" i="0" u="none" baseline="0">
                <a:solidFill>
                  <a:schemeClr val="tx1">
                    <a:tint val="7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 algn="r"/>
            <a:r>
              <a:rPr lang="en-US" altLang="zh-CN" sz="1200">
                <a:solidFill>
                  <a:srgbClr val="898989"/>
                </a:solidFill>
              </a:rPr>
              <a:t>‹#›</a:t>
            </a: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marL="0" indent="0" algn="l" defTabSz="914400" rtl="0" eaLnBrk="1" fontAlgn="base" latinLnBrk="0" hangingPunct="1">
        <a:lnSpc>
          <a:spcPct val="9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4400" b="0" i="0" u="none" kern="1200" baseline="0">
          <a:solidFill>
            <a:schemeClr val="tx1"/>
          </a:solidFill>
          <a:effectLst/>
          <a:latin typeface="Calibri Light" panose="020F0302020204030204" pitchFamily="34" charset="0"/>
          <a:ea typeface="宋体" panose="02010600030101010101" pitchFamily="2" charset="-122"/>
          <a:cs typeface="+mj-cs"/>
        </a:defRPr>
      </a:lvl1pPr>
    </p:titleStyle>
    <p:bodyStyle>
      <a:lvl1pPr marL="228600" indent="-228600" algn="l" defTabSz="914400" rtl="0" eaLnBrk="1" fontAlgn="base" latinLnBrk="0" hangingPunct="1">
        <a:lnSpc>
          <a:spcPct val="90000"/>
        </a:lnSpc>
        <a:spcBef>
          <a:spcPts val="1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kumimoji="0" sz="2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kumimoji="0" sz="20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317" y="44450"/>
            <a:ext cx="12193587" cy="68580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grpSp>
        <p:nvGrpSpPr>
          <p:cNvPr id="4099" name="组合 17"/>
          <p:cNvGrpSpPr/>
          <p:nvPr/>
        </p:nvGrpSpPr>
        <p:grpSpPr>
          <a:xfrm>
            <a:off x="1748790" y="1522730"/>
            <a:ext cx="2032000" cy="4318796"/>
            <a:chOff x="796731" y="2148726"/>
            <a:chExt cx="3580107" cy="3159346"/>
          </a:xfrm>
        </p:grpSpPr>
        <p:sp>
          <p:nvSpPr>
            <p:cNvPr id="4105" name="文本框 10"/>
            <p:cNvSpPr/>
            <p:nvPr/>
          </p:nvSpPr>
          <p:spPr>
            <a:xfrm>
              <a:off x="3786288" y="2148726"/>
              <a:ext cx="590550" cy="265614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11500" b="1">
                  <a:latin typeface="方正黄草简体" pitchFamily="65" charset="-122"/>
                  <a:ea typeface="方正黄草简体" pitchFamily="65" charset="-122"/>
                </a:rPr>
                <a:t>苦旅</a:t>
              </a:r>
              <a:endParaRPr lang="zh-CN" altLang="en-US" sz="11500" b="1">
                <a:latin typeface="方正黄草简体" pitchFamily="65" charset="-122"/>
                <a:ea typeface="方正黄草简体" pitchFamily="65" charset="-122"/>
              </a:endParaRPr>
            </a:p>
          </p:txBody>
        </p:sp>
        <p:sp>
          <p:nvSpPr>
            <p:cNvPr id="4106" name="文本框 11"/>
            <p:cNvSpPr/>
            <p:nvPr/>
          </p:nvSpPr>
          <p:spPr>
            <a:xfrm>
              <a:off x="796731" y="3079750"/>
              <a:ext cx="587956" cy="2228322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9600" b="1">
                  <a:latin typeface="方正黄草简体" pitchFamily="65" charset="-122"/>
                  <a:ea typeface="方正黄草简体" pitchFamily="65" charset="-122"/>
                </a:rPr>
                <a:t>文化</a:t>
              </a:r>
              <a:endParaRPr lang="zh-CN" altLang="en-US" sz="9600" b="1">
                <a:latin typeface="方正黄草简体" pitchFamily="65" charset="-122"/>
                <a:ea typeface="方正黄草简体" pitchFamily="65" charset="-122"/>
              </a:endParaRPr>
            </a:p>
          </p:txBody>
        </p:sp>
      </p:grpSp>
      <p:pic>
        <p:nvPicPr>
          <p:cNvPr id="4100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825" y="0"/>
            <a:ext cx="4448175" cy="2479675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87" y="0"/>
            <a:ext cx="12193587" cy="68580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grpSp>
        <p:nvGrpSpPr>
          <p:cNvPr id="30723" name="组合 17"/>
          <p:cNvGrpSpPr/>
          <p:nvPr/>
        </p:nvGrpSpPr>
        <p:grpSpPr>
          <a:xfrm>
            <a:off x="1619250" y="1798638"/>
            <a:ext cx="4103688" cy="3300412"/>
            <a:chOff x="1669518" y="2091003"/>
            <a:chExt cx="4103763" cy="3300221"/>
          </a:xfrm>
        </p:grpSpPr>
        <p:sp>
          <p:nvSpPr>
            <p:cNvPr id="30725" name="椭圆 6"/>
            <p:cNvSpPr/>
            <p:nvPr/>
          </p:nvSpPr>
          <p:spPr>
            <a:xfrm>
              <a:off x="3387125" y="3570304"/>
              <a:ext cx="399186" cy="399186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marR="0" lvl="0" indent="0"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0726" name="文本框 7"/>
            <p:cNvSpPr/>
            <p:nvPr/>
          </p:nvSpPr>
          <p:spPr>
            <a:xfrm>
              <a:off x="3377599" y="3558830"/>
              <a:ext cx="408711" cy="400110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2000">
                  <a:ea typeface="金桥繁隶书" pitchFamily="2" charset="-122"/>
                </a:rPr>
                <a:t>古</a:t>
              </a:r>
              <a:endParaRPr lang="zh-CN" altLang="en-US" sz="2000">
                <a:ea typeface="金桥繁隶书" pitchFamily="2" charset="-122"/>
              </a:endParaRPr>
            </a:p>
          </p:txBody>
        </p:sp>
        <p:sp>
          <p:nvSpPr>
            <p:cNvPr id="30727" name="文本框 8"/>
            <p:cNvSpPr/>
            <p:nvPr/>
          </p:nvSpPr>
          <p:spPr>
            <a:xfrm>
              <a:off x="3387125" y="4017978"/>
              <a:ext cx="408711" cy="400110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2000">
                  <a:ea typeface="金桥繁隶书" pitchFamily="2" charset="-122"/>
                </a:rPr>
                <a:t>风</a:t>
              </a:r>
              <a:endParaRPr lang="zh-CN" altLang="en-US" sz="2000">
                <a:ea typeface="金桥繁隶书" pitchFamily="2" charset="-122"/>
              </a:endParaRPr>
            </a:p>
          </p:txBody>
        </p:sp>
        <p:sp>
          <p:nvSpPr>
            <p:cNvPr id="30728" name="椭圆 9"/>
            <p:cNvSpPr/>
            <p:nvPr/>
          </p:nvSpPr>
          <p:spPr>
            <a:xfrm>
              <a:off x="3387125" y="4020836"/>
              <a:ext cx="399186" cy="399186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marR="0" lvl="0" indent="0"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0729" name="文本框 10"/>
            <p:cNvSpPr/>
            <p:nvPr/>
          </p:nvSpPr>
          <p:spPr>
            <a:xfrm>
              <a:off x="3205286" y="2091003"/>
              <a:ext cx="590550" cy="1862048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11500">
                  <a:latin typeface="方正黄草简体" pitchFamily="65" charset="-122"/>
                  <a:ea typeface="方正黄草简体" pitchFamily="65" charset="-122"/>
                </a:rPr>
                <a:t>谢</a:t>
              </a:r>
              <a:endParaRPr lang="zh-CN" altLang="en-US" sz="11500">
                <a:latin typeface="方正黄草简体" pitchFamily="65" charset="-122"/>
                <a:ea typeface="方正黄草简体" pitchFamily="65" charset="-122"/>
              </a:endParaRPr>
            </a:p>
          </p:txBody>
        </p:sp>
        <p:sp>
          <p:nvSpPr>
            <p:cNvPr id="30730" name="文本框 11"/>
            <p:cNvSpPr/>
            <p:nvPr/>
          </p:nvSpPr>
          <p:spPr>
            <a:xfrm>
              <a:off x="1669518" y="3175233"/>
              <a:ext cx="587956" cy="2215991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sz="13800">
                  <a:latin typeface="方正黄草简体" pitchFamily="65" charset="-122"/>
                  <a:ea typeface="方正黄草简体" pitchFamily="65" charset="-122"/>
                </a:rPr>
                <a:t>谢</a:t>
              </a:r>
              <a:endParaRPr lang="zh-CN" altLang="en-US" sz="13800">
                <a:latin typeface="方正黄草简体" pitchFamily="65" charset="-122"/>
                <a:ea typeface="方正黄草简体" pitchFamily="65" charset="-122"/>
              </a:endParaRPr>
            </a:p>
          </p:txBody>
        </p:sp>
        <p:pic>
          <p:nvPicPr>
            <p:cNvPr id="30732" name="图片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67712" y="2479674"/>
              <a:ext cx="1305569" cy="600075"/>
            </a:xfrm>
            <a:prstGeom prst="rect">
              <a:avLst/>
            </a:prstGeom>
            <a:noFill/>
            <a:ln>
              <a:noFill/>
              <a:miter lim="800000"/>
              <a:headEnd/>
              <a:tailEnd/>
            </a:ln>
          </p:spPr>
        </p:pic>
      </p:grpSp>
      <p:pic>
        <p:nvPicPr>
          <p:cNvPr id="30724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825" y="0"/>
            <a:ext cx="4448175" cy="2479675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6"/>
          <p:cNvPicPr>
            <a:picLocks noChangeAspect="1"/>
          </p:cNvPicPr>
          <p:nvPr/>
        </p:nvPicPr>
        <p:blipFill>
          <a:blip r:embed="rId1"/>
          <a:srcRect l="18532" t="7660" r="22568" b="9816"/>
          <a:stretch>
            <a:fillRect/>
          </a:stretch>
        </p:blipFill>
        <p:spPr>
          <a:xfrm>
            <a:off x="9639300" y="1982788"/>
            <a:ext cx="1476375" cy="2586037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pic>
        <p:nvPicPr>
          <p:cNvPr id="5123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87" y="4219575"/>
            <a:ext cx="3478212" cy="295275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cxnSp>
        <p:nvCxnSpPr>
          <p:cNvPr id="5124" name="直接连接符 9"/>
          <p:cNvCxnSpPr/>
          <p:nvPr/>
        </p:nvCxnSpPr>
        <p:spPr>
          <a:xfrm flipH="1">
            <a:off x="9344025" y="2089150"/>
            <a:ext cx="0" cy="2538413"/>
          </a:xfrm>
          <a:prstGeom prst="line">
            <a:avLst/>
          </a:prstGeom>
          <a:noFill/>
          <a:ln w="6350">
            <a:solidFill>
              <a:srgbClr val="A6A6A6"/>
            </a:solidFill>
            <a:miter lim="800000"/>
          </a:ln>
        </p:spPr>
      </p:cxnSp>
      <p:sp>
        <p:nvSpPr>
          <p:cNvPr id="5125" name="矩形 10"/>
          <p:cNvSpPr>
            <a:spLocks noChangeArrowheads="1"/>
          </p:cNvSpPr>
          <p:nvPr/>
        </p:nvSpPr>
        <p:spPr bwMode="auto">
          <a:xfrm>
            <a:off x="4949671" y="1983101"/>
            <a:ext cx="314960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 </a:t>
            </a:r>
            <a:r>
              <a:rPr lang="en-US" altLang="zh-CN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作者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简介</a:t>
            </a:r>
            <a:endParaRPr lang="zh-CN" altLang="en-US" sz="3600" spc="0">
              <a:solidFill>
                <a:srgbClr val="262626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126" name="矩形 11"/>
          <p:cNvSpPr>
            <a:spLocks noChangeArrowheads="1"/>
          </p:cNvSpPr>
          <p:nvPr/>
        </p:nvSpPr>
        <p:spPr bwMode="auto">
          <a:xfrm>
            <a:off x="4949671" y="2619033"/>
            <a:ext cx="314960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 </a:t>
            </a:r>
            <a:r>
              <a:rPr lang="en-US" altLang="zh-CN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内容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概述</a:t>
            </a:r>
            <a:endParaRPr lang="zh-CN" altLang="en-US" sz="3600" spc="0">
              <a:solidFill>
                <a:srgbClr val="262626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127" name="矩形 12"/>
          <p:cNvSpPr>
            <a:spLocks noChangeArrowheads="1"/>
          </p:cNvSpPr>
          <p:nvPr/>
        </p:nvSpPr>
        <p:spPr bwMode="auto">
          <a:xfrm>
            <a:off x="4949671" y="3265364"/>
            <a:ext cx="314960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 </a:t>
            </a:r>
            <a:r>
              <a:rPr lang="en-US" altLang="zh-CN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个人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选读</a:t>
            </a:r>
            <a:endParaRPr lang="zh-CN" altLang="en-US" sz="3600" spc="0">
              <a:solidFill>
                <a:srgbClr val="262626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128" name="矩形 13"/>
          <p:cNvSpPr>
            <a:spLocks noChangeArrowheads="1"/>
          </p:cNvSpPr>
          <p:nvPr/>
        </p:nvSpPr>
        <p:spPr bwMode="auto">
          <a:xfrm>
            <a:off x="4949671" y="3896752"/>
            <a:ext cx="314960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肆 </a:t>
            </a:r>
            <a:r>
              <a:rPr lang="en-US" altLang="zh-CN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3600" spc="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个人感想</a:t>
            </a:r>
            <a:endParaRPr lang="zh-CN" altLang="en-US" sz="3600" spc="0">
              <a:solidFill>
                <a:srgbClr val="262626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87" y="0"/>
            <a:ext cx="4835525" cy="68961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sp>
        <p:nvSpPr>
          <p:cNvPr id="7172" name="矩形 7"/>
          <p:cNvSpPr/>
          <p:nvPr/>
        </p:nvSpPr>
        <p:spPr>
          <a:xfrm>
            <a:off x="5283200" y="3143250"/>
            <a:ext cx="6536690" cy="2888615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>
              <a:lnSpc>
                <a:spcPct val="150000"/>
              </a:lnSpc>
            </a:pPr>
            <a:r>
              <a:rPr lang="zh-CN" altLang="en-US" sz="2400" b="1">
                <a:solidFill>
                  <a:srgbClr val="000000"/>
                </a:solidFill>
                <a:latin typeface="+mj-ea"/>
                <a:ea typeface="+mj-ea"/>
              </a:rPr>
              <a:t>余秋雨</a:t>
            </a:r>
            <a:endParaRPr lang="zh-CN" altLang="en-US" sz="2400" b="1">
              <a:solidFill>
                <a:srgbClr val="000000"/>
              </a:solidFill>
              <a:latin typeface="+mj-ea"/>
              <a:ea typeface="+mj-ea"/>
            </a:endParaRPr>
          </a:p>
          <a:p>
            <a:pPr marL="0" lvl="0" indent="0">
              <a:lnSpc>
                <a:spcPct val="150000"/>
              </a:lnSpc>
            </a:pPr>
            <a:r>
              <a:rPr lang="zh-CN" altLang="en-US" sz="2400">
                <a:solidFill>
                  <a:srgbClr val="000000"/>
                </a:solidFill>
                <a:latin typeface="+mj-ea"/>
                <a:ea typeface="+mj-ea"/>
              </a:rPr>
              <a:t>男，一九四六年八月生，浙江人。中国当代作家、散文家、学者。著有《文化苦旅》《何谓文化》《中国文脉》《山河之书》《霜冷长河》等。</a:t>
            </a:r>
            <a:endParaRPr lang="zh-CN" altLang="en-US" sz="2400">
              <a:solidFill>
                <a:srgbClr val="000000"/>
              </a:solidFill>
              <a:latin typeface="+mj-ea"/>
              <a:ea typeface="+mj-ea"/>
            </a:endParaRPr>
          </a:p>
        </p:txBody>
      </p:sp>
      <p:grpSp>
        <p:nvGrpSpPr>
          <p:cNvPr id="7173" name="组合 8"/>
          <p:cNvGrpSpPr/>
          <p:nvPr/>
        </p:nvGrpSpPr>
        <p:grpSpPr>
          <a:xfrm>
            <a:off x="5283200" y="1733868"/>
            <a:ext cx="3878263" cy="1065212"/>
            <a:chOff x="5282798" y="2737911"/>
            <a:chExt cx="3877973" cy="1065858"/>
          </a:xfrm>
        </p:grpSpPr>
        <p:pic>
          <p:nvPicPr>
            <p:cNvPr id="7174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82798" y="2737911"/>
              <a:ext cx="3877973" cy="1065858"/>
            </a:xfrm>
            <a:prstGeom prst="rect">
              <a:avLst/>
            </a:prstGeom>
            <a:noFill/>
            <a:ln>
              <a:noFill/>
              <a:miter lim="800000"/>
              <a:headEnd/>
              <a:tailEnd/>
            </a:ln>
          </p:spPr>
        </p:pic>
        <p:sp>
          <p:nvSpPr>
            <p:cNvPr id="7175" name="文本框 10"/>
            <p:cNvSpPr/>
            <p:nvPr/>
          </p:nvSpPr>
          <p:spPr>
            <a:xfrm>
              <a:off x="5667376" y="3028950"/>
              <a:ext cx="1657350" cy="368523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4572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9144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3716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828800" indent="0" algn="l" defTabSz="914400" rtl="0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lang="zh-CN" altLang="en-US" sz="1800" b="0" i="0" u="none" baseline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</a:lstStyle>
            <a:p>
              <a:pPr marL="0" lvl="0" indent="0"/>
              <a:r>
                <a:rPr lang="zh-CN" altLang="en-US" b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</a:t>
              </a:r>
              <a:r>
                <a:rPr lang="zh-CN" altLang="en-US" b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简介</a:t>
              </a:r>
              <a:endPara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矩形 3"/>
          <p:cNvSpPr>
            <a:spLocks noChangeArrowheads="1"/>
          </p:cNvSpPr>
          <p:nvPr/>
        </p:nvSpPr>
        <p:spPr bwMode="auto">
          <a:xfrm>
            <a:off x="552450" y="274320"/>
            <a:ext cx="1778000" cy="588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noAutofit/>
          </a:bodyPr>
          <a:lstStyle>
            <a:lvl1pPr marL="22860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4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20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lang="zh-CN" altLang="en-US" sz="1800" b="0" i="0" u="none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sz="24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24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219" name="图片 4"/>
          <p:cNvPicPr>
            <a:picLocks noChangeAspect="1"/>
          </p:cNvPicPr>
          <p:nvPr/>
        </p:nvPicPr>
        <p:blipFill>
          <a:blip r:embed="rId1"/>
          <a:srcRect l="18532" t="7660" r="22568" b="9816"/>
          <a:stretch>
            <a:fillRect/>
          </a:stretch>
        </p:blipFill>
        <p:spPr>
          <a:xfrm>
            <a:off x="180975" y="149225"/>
            <a:ext cx="371475" cy="650875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pic>
        <p:nvPicPr>
          <p:cNvPr id="9220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612" y="1916113"/>
            <a:ext cx="5472112" cy="37846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sp>
        <p:nvSpPr>
          <p:cNvPr id="9222" name="矩形 7"/>
          <p:cNvSpPr/>
          <p:nvPr/>
        </p:nvSpPr>
        <p:spPr>
          <a:xfrm>
            <a:off x="5591810" y="404495"/>
            <a:ext cx="5336540" cy="6454775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lvl="0"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文化苦旅》主要分为四个部分，包括如梦起点、中国之旅、世界之旅、人生之旅。作者的旅行经历通过一个个古老的物象，描述大漠荒荒，黄河文明的盛衰，历史的深邃苍凉。以柔丽凄迷的小桥流水为背景，形神俱佳地表现了清新婉约的江南文化和世态人情。通过文化人格、文化良知的描述和回忆，展示了中国文人艰难的心路历程以及文化的</a:t>
            </a:r>
            <a:r>
              <a:rPr lang="zh-CN" altLang="en-US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走向，将读者带入一个个历史文化场景，进行深入的文化探讨和心灵对话。</a:t>
            </a:r>
            <a:endParaRPr lang="zh-CN" altLang="en-US" sz="2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/>
              <a:t>杭州宣言</a:t>
            </a:r>
            <a:endParaRPr lang="zh-CN" altLang="en-US" b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2920"/>
            <a:ext cx="10515600" cy="4351338"/>
          </a:xfrm>
        </p:spPr>
        <p:txBody>
          <a:bodyPr/>
          <a:p>
            <a:r>
              <a:rPr>
                <a:sym typeface="+mn-ea"/>
              </a:rPr>
              <a:t>自然美景：如西湖、苏堤、杭州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四季变化的自然风光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5" name="图片 4" descr="95c5d2ac49d86985cfd9d3dacf497d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960" y="3213100"/>
            <a:ext cx="5074920" cy="3383915"/>
          </a:xfrm>
          <a:prstGeom prst="rect">
            <a:avLst/>
          </a:prstGeom>
        </p:spPr>
      </p:pic>
      <p:pic>
        <p:nvPicPr>
          <p:cNvPr id="6" name="图片 5" descr="7157f717c01d0140be79ae3e7d78a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470" y="846455"/>
            <a:ext cx="3874135" cy="51657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>
                <a:latin typeface="微软雅黑 Light" panose="020B0502040204020203" charset="-122"/>
                <a:ea typeface="微软雅黑 Light" panose="020B0502040204020203" charset="-122"/>
              </a:rPr>
              <a:t>杭州</a:t>
            </a:r>
            <a:r>
              <a:rPr lang="zh-CN" altLang="en-US" b="1">
                <a:latin typeface="微软雅黑 Light" panose="020B0502040204020203" charset="-122"/>
                <a:ea typeface="微软雅黑 Light" panose="020B0502040204020203" charset="-122"/>
              </a:rPr>
              <a:t>宣言</a:t>
            </a:r>
            <a:endParaRPr lang="zh-CN" altLang="en-US" b="1"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历史</a:t>
            </a:r>
            <a:r>
              <a:rPr lang="zh-CN" altLang="en-US"/>
              <a:t>地位：作者游历了杭州，强调了杭州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历史的地位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5" name="图片 4" descr="494b3f50739fe466d1e8af9d9d0055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3374390"/>
            <a:ext cx="4375785" cy="3483610"/>
          </a:xfrm>
          <a:prstGeom prst="rect">
            <a:avLst/>
          </a:prstGeom>
        </p:spPr>
      </p:pic>
      <p:pic>
        <p:nvPicPr>
          <p:cNvPr id="6" name="图片 5" descr="fdf59d96b9c768ea362df54977abfa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080" y="1052195"/>
            <a:ext cx="4072255" cy="54279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/>
              <a:t>阳关雪</a:t>
            </a:r>
            <a:endParaRPr lang="zh-CN" altLang="en-US" b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象征意义：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t>、历史与文化的</a:t>
            </a:r>
            <a:r>
              <a:t>沉思</a:t>
            </a:r>
          </a:p>
          <a:p>
            <a:pPr marL="0" indent="0">
              <a:buNone/>
            </a:pPr>
            <a:r>
              <a:rPr lang="en-US" altLang="zh-CN"/>
              <a:t>2</a:t>
            </a:r>
            <a:r>
              <a:t>、自然与人文和谐</a:t>
            </a:r>
            <a:r>
              <a:t>共生</a:t>
            </a:r>
          </a:p>
        </p:txBody>
      </p:sp>
      <p:pic>
        <p:nvPicPr>
          <p:cNvPr id="4" name="图片 3" descr="9f70552e6d54fe7f6b86cecfa9a50d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8345" y="3272155"/>
            <a:ext cx="5485765" cy="331406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/>
              <a:t>阳关雪</a:t>
            </a:r>
            <a:endParaRPr lang="zh-CN" altLang="en-US" b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855" y="2060575"/>
            <a:ext cx="5605145" cy="4351655"/>
          </a:xfrm>
        </p:spPr>
        <p:txBody>
          <a:bodyPr/>
          <a:p>
            <a:r>
              <a:rPr lang="zh-CN" altLang="en-US"/>
              <a:t>当代</a:t>
            </a:r>
            <a:r>
              <a:rPr lang="zh-CN" altLang="en-US"/>
              <a:t>反思</a:t>
            </a:r>
            <a:endParaRPr lang="zh-CN" altLang="en-US"/>
          </a:p>
          <a:p>
            <a:pPr marL="0" indent="0">
              <a:lnSpc>
                <a:spcPct val="130000"/>
              </a:lnSpc>
              <a:buNone/>
            </a:pPr>
            <a:r>
              <a:rPr lang="zh-CN" altLang="en-US"/>
              <a:t>提醒人们在追求现代化的进程中，不应忽视文化遗产的价值，而应积极地保护和传承文化，建立文化自信，推动社会地进步和文化地繁荣，以这样才能更好地理解自己地根源，更有信心地面对未来地</a:t>
            </a:r>
            <a:r>
              <a:rPr lang="zh-CN" altLang="en-US"/>
              <a:t>挑战。</a:t>
            </a:r>
            <a:endParaRPr lang="zh-CN" altLang="en-US"/>
          </a:p>
        </p:txBody>
      </p:sp>
      <p:pic>
        <p:nvPicPr>
          <p:cNvPr id="4" name="图片 3" descr="0f2fd51d00641a4061d36100df8e9e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71945" y="2204720"/>
            <a:ext cx="5299710" cy="35382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0338" y="2886075"/>
            <a:ext cx="5681662" cy="3971925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</p:pic>
      <p:sp>
        <p:nvSpPr>
          <p:cNvPr id="24580" name="文本框 8"/>
          <p:cNvSpPr txBox="1"/>
          <p:nvPr/>
        </p:nvSpPr>
        <p:spPr>
          <a:xfrm>
            <a:off x="3430905" y="2564765"/>
            <a:ext cx="5718810" cy="1134110"/>
          </a:xfrm>
          <a:prstGeom prst="rect">
            <a:avLst/>
          </a:prstGeom>
          <a:noFill/>
        </p:spPr>
        <p:txBody>
          <a:bodyPr rtlCol="0">
            <a:noAutofit/>
          </a:bodyPr>
          <a:lstStyle>
            <a:defPPr>
              <a:defRPr lang="zh-CN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defRPr>
            </a:lvl5pPr>
          </a:lstStyle>
          <a:p>
            <a:pPr marL="0" marR="0" lvl="0" indent="0"/>
            <a:r>
              <a:rPr lang="zh-CN" altLang="en-US" sz="7200">
                <a:solidFill>
                  <a:srgbClr val="26262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感想</a:t>
            </a:r>
            <a:endParaRPr lang="zh-CN" altLang="en-US" sz="7200">
              <a:solidFill>
                <a:srgbClr val="262626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PLACING_PICTURE_USER_VIEWPORT" val="{&quot;height&quot;:10800,&quot;width&quot;:19202.499212598424}"/>
</p:tagLst>
</file>

<file path=ppt/tags/tag2.xml><?xml version="1.0" encoding="utf-8"?>
<p:tagLst xmlns:p="http://schemas.openxmlformats.org/presentationml/2006/main">
  <p:tag name="AS_NET" val="4.0.30319.42000"/>
  <p:tag name="AS_OS" val="Microsoft Windows NT 6.2.9200.0"/>
  <p:tag name="AS_RELEASE_DATE" val="2021.06.14"/>
  <p:tag name="AS_TITLE" val="Aspose.Slides for .NET 4.0 Client Profile"/>
  <p:tag name="AS_VERSION" val="21.6"/>
  <p:tag name="KSO_WPP_MARK_KEY" val="5e6ab487-082b-457b-bc61-d6e34cde84fb"/>
  <p:tag name="COMMONDATA" val="eyJoZGlkIjoiN2YzNjBkOTgyNWQ1YTMxYzM3MzMwNWFiODNmOWIzYWMifQ=="/>
</p:tagLst>
</file>

<file path=ppt/theme/theme1.xml><?xml version="1.0" encoding="utf-8"?>
<a:theme xmlns:a="http://schemas.openxmlformats.org/drawingml/2006/main" name="PPTe吧 | PPT爱好者之家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</Words>
  <Application>WPS 演示</Application>
  <PresentationFormat>宽屏</PresentationFormat>
  <Paragraphs>54</Paragraphs>
  <Slides>10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宋体</vt:lpstr>
      <vt:lpstr>Wingdings</vt:lpstr>
      <vt:lpstr>Calibri</vt:lpstr>
      <vt:lpstr>Calibri Light</vt:lpstr>
      <vt:lpstr>方正黄草简体</vt:lpstr>
      <vt:lpstr>华文行楷</vt:lpstr>
      <vt:lpstr>微软雅黑</vt:lpstr>
      <vt:lpstr>微软雅黑 Light</vt:lpstr>
      <vt:lpstr>楷体</vt:lpstr>
      <vt:lpstr>Arial</vt:lpstr>
      <vt:lpstr>金桥繁隶书</vt:lpstr>
      <vt:lpstr>隶书</vt:lpstr>
      <vt:lpstr>Arial Unicode MS</vt:lpstr>
      <vt:lpstr>PPTe吧 | PPT爱好者之家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都江堰</vt:lpstr>
      <vt:lpstr>PowerPoint 演示文稿</vt:lpstr>
      <vt:lpstr>PowerPoint 演示文稿</vt:lpstr>
      <vt:lpstr>PowerPoint 演示文稿</vt:lpstr>
      <vt:lpstr>PowerPoint 演示文稿</vt:lpstr>
    </vt:vector>
  </TitlesOfParts>
  <Company>topppt.cn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cyx</cp:lastModifiedBy>
  <cp:revision>48</cp:revision>
  <dcterms:created xsi:type="dcterms:W3CDTF">2015-12-01T13:50:00Z</dcterms:created>
  <dcterms:modified xsi:type="dcterms:W3CDTF">2024-06-14T06:55:11Z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10964D9D0C8E41539BAAB0A8071F0EEF_13</vt:lpwstr>
  </property>
  <property fmtid="{D5CDD505-2E9C-101B-9397-08002B2CF9AE}" pid="3" name="KSOProductBuildVer">
    <vt:lpwstr>2052-11.1.0.14309</vt:lpwstr>
  </property>
</Properties>
</file>

<file path=docProps/thumbnail.jpeg>
</file>